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o bin" initials="rb" lastIdx="0" clrIdx="0">
    <p:extLst>
      <p:ext uri="{19B8F6BF-5375-455C-9EA6-DF929625EA0E}">
        <p15:presenceInfo xmlns:p15="http://schemas.microsoft.com/office/powerpoint/2012/main" userId="b5c79802f2a9f86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CAF3-7619-4A02-ACC0-798695BD7F58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8CAF3-7619-4A02-ACC0-798695BD7F58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58904-9C06-43F4-AA7D-5904958951E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urcost.org/decisioni/1995/0161s-95.htm" TargetMode="External"/><Relationship Id="rId2" Type="http://schemas.openxmlformats.org/officeDocument/2006/relationships/hyperlink" Target="http://www.giurcost.org/decisioni/1988/0302s-88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iurcost.org/decisioni/1996/0197o-96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>Decreto - legge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11560" y="1124744"/>
            <a:ext cx="77724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Art. 77 Cost.</a:t>
            </a:r>
          </a:p>
          <a:p>
            <a:endParaRPr lang="it-IT" sz="2400" dirty="0" smtClean="0"/>
          </a:p>
          <a:p>
            <a:r>
              <a:rPr lang="it-IT" sz="2400" dirty="0" smtClean="0"/>
              <a:t>1. l </a:t>
            </a:r>
            <a:r>
              <a:rPr lang="it-IT" sz="2400" dirty="0"/>
              <a:t>Governo non può, senza delegazione delle Camere, emanare decreti che abbiano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valore di legge </a:t>
            </a:r>
            <a:r>
              <a:rPr lang="it-IT" sz="2400" dirty="0"/>
              <a:t>ordinaria.</a:t>
            </a:r>
          </a:p>
          <a:p>
            <a:r>
              <a:rPr lang="it-IT" sz="2400" dirty="0" smtClean="0"/>
              <a:t>2. Quando</a:t>
            </a:r>
            <a:r>
              <a:rPr lang="it-IT" sz="2400" dirty="0"/>
              <a:t>, in </a:t>
            </a:r>
            <a:r>
              <a:rPr lang="it-IT" sz="2400" dirty="0">
                <a:solidFill>
                  <a:srgbClr val="FF0000"/>
                </a:solidFill>
              </a:rPr>
              <a:t>casi straordinari di necessità e d'urgenza</a:t>
            </a:r>
            <a:r>
              <a:rPr lang="it-IT" sz="2400" dirty="0"/>
              <a:t>, il Governo adotta, </a:t>
            </a:r>
            <a:r>
              <a:rPr lang="it-IT" sz="2400" dirty="0">
                <a:solidFill>
                  <a:srgbClr val="FF0000"/>
                </a:solidFill>
              </a:rPr>
              <a:t>sotto la sua responsabilità</a:t>
            </a:r>
            <a:r>
              <a:rPr lang="it-IT" sz="2400" dirty="0"/>
              <a:t>, </a:t>
            </a:r>
            <a:r>
              <a:rPr lang="it-IT" sz="2400" dirty="0">
                <a:solidFill>
                  <a:srgbClr val="FF0000"/>
                </a:solidFill>
              </a:rPr>
              <a:t>provvedimenti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provvisori</a:t>
            </a:r>
            <a:r>
              <a:rPr lang="it-IT" sz="2400" dirty="0"/>
              <a:t> con forza di legge, deve il giorno stesso presentarli per la conversione alle Camere che, anche se sciolte, sono appositamente convocate e si riuniscono entro cinque giorni.</a:t>
            </a:r>
          </a:p>
          <a:p>
            <a:r>
              <a:rPr lang="it-IT" sz="2400" dirty="0" smtClean="0"/>
              <a:t>3. I </a:t>
            </a:r>
            <a:r>
              <a:rPr lang="it-IT" sz="2400" dirty="0"/>
              <a:t>decreti </a:t>
            </a:r>
            <a:r>
              <a:rPr lang="it-IT" sz="2400" dirty="0">
                <a:solidFill>
                  <a:srgbClr val="FF0000"/>
                </a:solidFill>
              </a:rPr>
              <a:t>perdono efficacia sin dall'inizio</a:t>
            </a:r>
            <a:r>
              <a:rPr lang="it-IT" sz="2400" dirty="0"/>
              <a:t>, se non sono convertiti in legge entro sessanta giorni dalla loro pubblicazione. Le Camere possono tuttavia </a:t>
            </a:r>
            <a:r>
              <a:rPr lang="it-IT" sz="2400" dirty="0">
                <a:solidFill>
                  <a:srgbClr val="FF0000"/>
                </a:solidFill>
              </a:rPr>
              <a:t>regolare con legge i rapporti giuridici sorti </a:t>
            </a:r>
            <a:r>
              <a:rPr lang="it-IT" sz="2400" dirty="0"/>
              <a:t>sulla base dei decreti non convertiti.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>Decreto - legge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11560" y="1124744"/>
            <a:ext cx="77724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Art. 77 Cost.</a:t>
            </a:r>
          </a:p>
          <a:p>
            <a:endParaRPr lang="it-IT" sz="2400" dirty="0" smtClean="0"/>
          </a:p>
          <a:p>
            <a:r>
              <a:rPr lang="it-IT" sz="2400" dirty="0" smtClean="0"/>
              <a:t>1. l </a:t>
            </a:r>
            <a:r>
              <a:rPr lang="it-IT" sz="2400" dirty="0"/>
              <a:t>Governo non può, senza delegazione delle Camere, emanare decreti che abbiano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valore di legge </a:t>
            </a:r>
            <a:r>
              <a:rPr lang="it-IT" sz="2400" dirty="0"/>
              <a:t>ordinaria.</a:t>
            </a:r>
          </a:p>
          <a:p>
            <a:r>
              <a:rPr lang="it-IT" sz="2400" dirty="0" smtClean="0"/>
              <a:t>2. Quando</a:t>
            </a:r>
            <a:r>
              <a:rPr lang="it-IT" sz="2400" dirty="0"/>
              <a:t>, in </a:t>
            </a:r>
            <a:r>
              <a:rPr lang="it-IT" sz="2400" dirty="0">
                <a:solidFill>
                  <a:srgbClr val="FF0000"/>
                </a:solidFill>
              </a:rPr>
              <a:t>casi straordinari di necessità e d'urgenza</a:t>
            </a:r>
            <a:r>
              <a:rPr lang="it-IT" sz="2400" dirty="0"/>
              <a:t>, il Governo adotta, </a:t>
            </a:r>
            <a:r>
              <a:rPr lang="it-IT" sz="2400" dirty="0">
                <a:solidFill>
                  <a:srgbClr val="FF0000"/>
                </a:solidFill>
              </a:rPr>
              <a:t>sotto la sua responsabilità</a:t>
            </a:r>
            <a:r>
              <a:rPr lang="it-IT" sz="2400" dirty="0"/>
              <a:t>, </a:t>
            </a:r>
            <a:r>
              <a:rPr lang="it-IT" sz="2400" dirty="0">
                <a:solidFill>
                  <a:srgbClr val="FF0000"/>
                </a:solidFill>
              </a:rPr>
              <a:t>provvedimenti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provvisori</a:t>
            </a:r>
            <a:r>
              <a:rPr lang="it-IT" sz="2400" dirty="0"/>
              <a:t> con forza di legge, deve il giorno stesso presentarli per la conversione alle Camere che, anche se sciolte, sono appositamente convocate e si riuniscono entro cinque giorni.</a:t>
            </a:r>
          </a:p>
          <a:p>
            <a:r>
              <a:rPr lang="it-IT" sz="2400" dirty="0" smtClean="0"/>
              <a:t>3. I </a:t>
            </a:r>
            <a:r>
              <a:rPr lang="it-IT" sz="2400" dirty="0"/>
              <a:t>decreti </a:t>
            </a:r>
            <a:r>
              <a:rPr lang="it-IT" sz="2400" dirty="0">
                <a:solidFill>
                  <a:srgbClr val="FF0000"/>
                </a:solidFill>
              </a:rPr>
              <a:t>perdono efficacia sin dall'inizio</a:t>
            </a:r>
            <a:r>
              <a:rPr lang="it-IT" sz="2400" dirty="0"/>
              <a:t>, se non sono convertiti in legge entro sessanta giorni dalla loro pubblicazione. Le Camere possono tuttavia </a:t>
            </a:r>
            <a:r>
              <a:rPr lang="it-IT" sz="2400" dirty="0">
                <a:solidFill>
                  <a:srgbClr val="FF0000"/>
                </a:solidFill>
              </a:rPr>
              <a:t>regolare con legge i rapporti giuridici sorti </a:t>
            </a:r>
            <a:r>
              <a:rPr lang="it-IT" sz="2400" dirty="0"/>
              <a:t>sulla base dei decreti non convertiti.</a:t>
            </a:r>
          </a:p>
          <a:p>
            <a:endParaRPr lang="it-IT" dirty="0"/>
          </a:p>
        </p:txBody>
      </p:sp>
      <p:sp>
        <p:nvSpPr>
          <p:cNvPr id="3" name="Rettangolo arrotondato 2"/>
          <p:cNvSpPr/>
          <p:nvPr/>
        </p:nvSpPr>
        <p:spPr>
          <a:xfrm>
            <a:off x="2411760" y="2708920"/>
            <a:ext cx="4968552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 rot="20649149">
            <a:off x="7470725" y="2553120"/>
            <a:ext cx="931640" cy="1532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8100392" y="1772816"/>
            <a:ext cx="1043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Chi giudica?</a:t>
            </a:r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>
            <a:off x="8100392" y="1628800"/>
            <a:ext cx="936104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431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xQTEhUUExQWFhQXGB8YGBYYGBgcGhobGBodFxcbHBcaHCggHRwlHxgYITEhJSkrLi4uGB8zODMsNygtLisBCgoKDg0OGhAQGywkICQ0LCwsLDQsLywsLCwsLCwsLCwsLCwsLCwsLCwsLCwsLCwsLCwsLCwsLCwsLCwsLCwsLP/AABEIALcBFAMBIgACEQEDEQH/xAAcAAACAgMBAQAAAAAAAAAAAAADBAACAQUHBgj/xAA5EAABAgQDBgQFBAEFAAMAAAABAhEAAyExEkFRBCJhcYGRBaGx8AYyQsHRBxPh8VIUI2JyghWy0v/EABkBAAMBAQEAAAAAAAAAAAAAAAABAgMEBf/EACcRAQEAAgICAgIABwEAAAAAAAABAhEDIRIxQVEEYRMiQnGRoeEy/9oADAMBAAIRAxEAPwDnkuSA4zN66MWDfaLLSCkAg/Ma1rlXW0CSopDJNbue/pBFK7ZtypQx5v8AdK6cJAy3qWcUcfeBrVeubNlWuXTvGZqznR7P5CkBmq+mouTV6PTzgCy5zEWszgXDio43aA42YAVIdtH8r+sURMxDQCxzrkO0YKhQuaunla78wYrxCAkOrDegyqACCM4Ls0vEFaOba5dIxswLJci5uMrAw9jAStqVq1nJLQZZa6MSUKM9Es5IrZhX3aMy0Op2ALXcVtpT+zFpR3wwCgzEPQ3cHvEkIZkE0w4qfSD8jn15xjSWZnZi+hNXOI871jDqAJupvIuktk/vOKJThAIrhJbl7evKGBJUFjCGSNdGCnbiwEKmrs6VJewVTiwcN3BtDJAUQzYyCxJGTB2tGVJbeJd0/NoxLRkSlFIQbqVRSW592PlEX7JnZhu1Py56MWOXNhwhvA4S4FnetW3q94ApBwlDMSB3oAfV3ibIk1feLM5ycF+RLtfOJ/YEnEFYTQhsWE8CMPF6wRaXQAWVhsBQENnm593haUgBJwsSB8zVIDn7APo0Mol4xiNwM834WvWEES7Bktuki2SbO7H+YCoFiXBKnYE/LirXt5QeatyCaJYsCOh98opOkfuKGmJw/wBTuzP5vRnh/IDmAgbr2BNWLpqa8qNpASEhLsVF36WLA5sYZ+dIJozYmL4j8rtkMmpaBTFpC0ghRA+l6EEkAEU72EOU1NoSU4sJcneDAngSeFvKEVoZQTSotrXPi8bBSWWon5cdLuHYEE/4lx5GAoS6l4AyQpw+WIgs76Z8oqXUDWlCt7DV3wlqjCKc9YoQQ6iKhu2vGlIeULKYhrjQVfPOncQKfIcgAsb6gAA04mNNghKlgpUFM7vTQBxa9WjAIwk8OVWDfcdIaKAFFycLX1LfzCa5JBDNmOHOvIxc7CLfDxIoK++EFS4AJp+WbyeBbWtmRiL0LtnWj5RiZMxAE1Ds4NlKFaZszdoethJanS7G9NT/AE0YbJXzE1q1L+h84vgJHBJcF78QdIwVVA0HzV95QwsC7KU1a9zny+8VCt6lzUs9uHkYypqF8Qw2taj+XpGZUvjQMH0d386QQKpk4qhJPlbnEgmzzlgHDZzesSDdIEr3kkudacIricunOl88+/8AETHVNKAtT045RVOYIYZHiNIALPLBLmti2XHjaAKVUq1YcWzMYod56hrcq0i8wFTNalhm9fx2gnQGnMCABnQ5BhWnu3GBplYiNX8ucWkywCDUljrT39oZTJZi7k2ft0aFvRqSpe8Sb4s+DEiDpwkEY3d6NoA49IvJD7pSedepgktIGLAL0GbCM7QwpGHCG+oPkxIYV7xlTJL9dGxWB4PSGGsFOcRpSjix+3WMSgo0Od34OAC/SI2GUbOaIB3iPS/ctSCyEEKxFmUAlN2FQ/OMpYj5WDUIqXsz+3Bguxy2Cr0ScLODlYHh6RFyAaE3SP8AIAU0rn1i5lkFRq4S4DVoakNbKDBWIYxR6JHMU9B3jMiRXESX+onjcjtBQwhKiZgffqwzY3Y+7RJKHsN1RxEa5h/LsIuiSwcUThIBs9/y3eBKIAw3Wpq6BiSfKJGgsgHJIJxAWIYOfTp1g89WFGFLMWZiWfN6aiKqFEk0J3b98qZRWWSqiSGCiCM6GvnSFQyolUwJAO6EqrkRQg8HyjOF3RVixFflZt0aXHeMlBLJBFQ5bLhxNIEjeUnCHF3eg5udHgC98RLhzkLMGFdHEUEuoUA5ANCxe6n8/KK7RtKA5cnFUACo5xJBqVZMW0s2HWNJLrZ6EoQtVSpd1FuApoaRgoAbCC1E1Zwbj7douFOkgNkcOtQXA1jC5O6QHcvXIGhH37wv0CqSGWCzUc8aljTWMTwSCBQs/VOh8oIAThLC9U8SPZgE6YACaiwAFbMKHWpNdIv5IrPQ4OT0V5VbI97CMGThYkBycJHJvW8ObVIJNd0m4zpStYrPluFGjWfVTuW6U68YflsNdtKWWxZ8z0DN384EZACd2uM9qh21hvaZZWyRkS54mtdM4oEApRhNE1cAAaGnXyjSXoFlnLeYGgyI/mneKieatnvEnU0b0gklJViINakc3YeUUMhLEB1A55Fjbv6xXQZmIYJBLAg2twbWKqcJdjqzC4qXHu8EQU7mIOQCS7/NRvL0ga9oaqnJZTk1ztWGB0YkhsTcHjETZwCHMsHRzYMGArYRIm2bBUpZwXFaO2kUmrYJALkZ51vGQcQL0PH1gKVCrA4stIuEKsHkAHAp7aCbPZgL/an5gMupsKlj0hxCQ16advz5QsupoxJCQDQvWvH3WCIJKj5HTnpaBakJOnPIxacpyGAHCz1BFc9IyoMJU26DZ3Obe2gkhWAMDk3XPhesAThqWtdrs1a8IakIdgl8JPCxL071iALsqCN4uCA/Kw5Wi8oOEkM9SXB6ufPrGUKxEHJiADoBbhBJSLAuzl+TCtOcRb2GCvShSQSNS1Tz95QWSGFWJDufW/K3CLyZIxFqgHqaWe7WEHlbMCtJmTEoQW+Y1V0D04wY4XK6h6YRJoH1Jf8AjrDaUpFbgBnOd/4j13g/w1sqwCraAs33SG849bsXgOzIYhAURYmvlaOrH8XP5U5OjwycpP7glK/bDsWOGlS3PWNn8C+EyNomTBNBxIZg7UbC9PPnxjq0wUaOa+OoOx+IyZ6AyJisKgM3oR9+kdGH42E99kf+JPgvZZckzUrXL/aSo1OIF7gvXJnjkcrxqW6gQoBizAXJcObx1n9XNtA2QSnYzSB0FTHCNomJTZL8TCy4uK3Wv8K8Lrb1krbJWBScbksEmoYAvnrFBtKUAiWAzM5vW7R5TZ9pGYjcyfDitIXLmClcCvsfsYzvBjj/ANXx4S+2/wAAwBJ+ZW8dSchA9nQzBLqFq/5E6RnZlH6rpBGrlteh5vA5gIszviOhNzW75Ry8mW7ouTPfUGIZTPVi7VBo47v6xfFRPPsoiz/+RzeKEsCxAKQAHJsSKWqCIk9RwgA3qQ3IEk9RGe9sg8Dgu4Uwe1w9A2dIUXLDkoGIk0GT8O/flD85LgZEVfIVdj2VAv3WCQ5dS9BSoy0cDzipQkpKQEBipRqCXBFg9bDh/MA2lBDkjdLksblPy04738QSYtwCDkzqpdVVAaRnaZD4WtQgcs369iIJe+yILlVmBJbFa9RmRxAgGEYRoA51o5DN2hpSXp9RJY5CjnoXbtFSQKAUar2cAhTEUo5PGNZQBNDkMWCrnjX8QJS0gAOxfTWgaDVbCTmSGa+fH+oBJSFDEaYbDMeXKKgElzAwDORUlruG7cIUWN1IVrRsgQSetu0NKlETAgGrEKqGcHCTXVhAZ7BL3NgRWjU6sIqBmetCCxzDh7tb1BiQDaJQmMpRAJFnaJFTHH5oL1qT1HDV4wEHWn0nlrEloO7ety9q098YKtCRcsaiur+sPegPsYcVwuKEk+6QYKBLAUHzZBs7QJalUu4/P4jBKEhT5i3nlGV7pCKUVXO6GNOj11iyVlwcmsPIt0MBQoVBtl2qPO0G2arnMUblmeFusKzRm0ooHvV+vDtXjDcpgAlADNmxZ/bdITlKNSUkNztd35mkObNrbOnqBGVv2DJRvXdRrfO3oYZY/Kk1oSaNXj0hCQj6tah8h79I2GxoVNmYUCpIDDMk07P2iJLVRNs2uXs0v9wjEogpSgk7y9S1kgX1oM459tfiUxSytSyVG5/jIcI3fxxNw7QuWC4l7nUfM3V48opUexwcU48f38itvsHj01CgcRaO/fp/8R/vygFK3gBTNsnGXAXj5ojqv6JeHzVrXNqJSS3/AGVnzb7xtb0crupXHkf1G2Iq2UzEg4pShMDXGE18o9QmLKQFAghwaEHQ3jMOW/q5LeRIXxCXJ/yEcm2mUhJZWJStBTzjun6o+Hg7CQfpKcJ8h1jjW0+AziApCcT6XjLLUy7umuO7j1NtOrALBXcfiPR+B7GZoBQ4y/P9cI13h3gy1qwq3GviZLd4918NSpUuciSkuaHEDuu8Tzckx6na+Hjt7vRHbtiVIWQSDuuFF2UM30NxAsIUQ/W4YgCH/iJeJc1BBxJYM2Qex6WhYOwUGLAUbWmVY8/OXbHkk8roFKmYt9R8gWDcKwVKXSFUGJ3PS3By0WRKIcYqkOFcWADG7s4gyZRAUGos4hqWr7bSImPbPQBQcLAVSKcXOZ4QoZW8LZFhcs7Vy/iNumzvV6+/ecK7VICRTmDX3nGmulaa4yARvCxLJuaaueZI4RZc1Sl0BCKhLhiKMVH3lGZqVEskAEhyb2+YRmaAzPho5sTu5Uyb0iUlMWLd4u9HYCrZcYDOLIKaM27qStieQEN7CAhWNRqQp75gEXpUV6iFVuuWhTAlISkAcGrTnGk9krNomjkptxFCrzU3SKoSMJwuAQlzzO8A1270i00lMzGKJBL0+XdCSPeogCiAGTTEK8zanOvWLnoMS81J0/BP4vlFUynAJIo9P+Jb+e0RUtkAAOo56OWPe0HnI3ilJLghIdqirEvTXzhgD9gKApajkkcfv5RIY2dSWLhQrYH3m/lEg3Q06CScNqt784aVKoHDuWYtpQ16wxJUPpHUZ6O/EP3gKLnFmaDl96w7foKbQCWBJB1fkC/aKTFbwa+tKD+mguIElmyDaEUPvhGBIBUKG97jtlBL9hZKS7UGQexr6wyhO4Elyp2JyYBzGEpD8FENSlwD+ecPbOKqArmHs1SfYjLKhEG7NRulc+dYYTIKgai1+Bt+IrJIBIZIzpUGvHpDWxkKqBU0bg0YfJibFsipqwhIc0HDU+vrHU/hj4XRs6cZrNa+QJGX5jUfBPg+ABartTrHsdk2l1lMeh+PxSTdU4N8a/Bu0JmzJhQVAqJcVuXjykn4Y2lZ3ZKz/wCTH1hM2cG4eKf6dIsBHb5Dp8oyvhyf+4lBlLqoJO6cy0fTfgXhMvZpKJUsMlIb+Txh3/Tpf5R2gwETbsMpTGSQkEksBeLpjUfGM9SNkmFAckN3pC9TYeT+MfibZ5qTIUF4L/uBmccHciPP+H7OkJC0suWbKTbkRdJ5xqJUhKnKwAGcqc5ZB4ptM9aA6SySwAHykH6VA0YiOLLLz6rfj5Lh6bjxbwlM5BoK2LfKePCPPzdiXs60EqDpDJYNTLnDW0zF7PvSVEyyWKFl/wBtdzLUdD9Knj3Xg/w1J2lKZ035qHCDTq8bceGcnjL00zzxs89dtXtvgx2vZ/8AVIdM5I/3A1wB8yRqI0ezSzhINF+T8eBY9RHSPGvFpOwS00Z/lA10PnHgfEvEkzJpmISQhbMDk9T0BeJ/I4pP5o5d7pfa5RwhsiFAcrj0htYC7XYLTyIYjv6QJayUvmmp6X8wINsdV4hlToa+pjlnpWlZsqnMN2qIDNQ7BuUbCal24/n+oVWn5Ccix6f0Ydh6agjDU3egyf5S7cIU2iSyghQZABwq0cvbL0rG02lOErAyV5X+whLakYiFFsKRhatWDv1YRFZ5RrtonYVBw4Py0uHIfyvxjEtSlILn6sRDak58QYa2jC++XGFIFaAAA6O9TnCW0Yk4gQnCCa6qFABycHtBP0hWchiVkAlwML0Z6vkaloBMqgk1ObXAc+XpFlJJAUpVBcjOCIUmWlSlPjIZg5GE6+XnFygGUlqFbAh7Dg1ej9YgsSA5PzHgCKtfhEmKGJIJZxkKndBZ+dIkwlRU5ZSSwIzeptQXi/7gvPmAHed73A9YkHXsoWzhCcIw7xY0q/G5rwiRc18goouGrhvT3lFzMDAZ3o/vNqxhRURhfdvx4/eLBagyaNct5dIgLKIAFQ9RzHHzMWCyKk3oNYrKlJd6OMsnekXQCQoscVgBxoYm0GyasOYzvR3OVoIlYcO7Wd6tna8ClkMksKUYE0pBhOxVUpyzORrk/KMsgLLIL6jhkDTyjqXw/wDD2zBCFAgnCCa3peOUyFGgPfyjb7F4ktOHAohrD1EXw5443+aKmnUfFfEkSpe6RSNZ8GeLmbtRTwePBzvEZkwEExuP08n4duQD9QI63EdePNMs5Ir4dkMDUIKRFFiOpICowDGVwMmEbO2JUZasHz4Th5tSOFyvjDbEzZuybUskLdBBFUG4Kfecd4lKjmX6ofAc6dO/1eypCywC0Cii1lDXlF46ssEaaXNB3UoKnAd/lalLQHawBLwLBOJQSVAaHEgsNHaKbBLmpQ0wKlTBb9xCk1dy2IVfhAHWnCZ1TiqlqA0CWe9AI8zPG4XVaGdo2RIRMNVonJSFMWqPqGhF4e2H4jGz7MkIJxy90rrVNxiSaYrCNbN2jGsCYd3d3BWlPKkWmbOCC/1s44M4+0PHmyxmh5WdQ9438Q/6pCUzkJJVWWQC9LlnIo/aNt4d8N/uoKaN9LZA1HrHhnVilBxuKUBqQoAP5+Udk+DGMlJZorHfJlJlWbw/inhcyUpiKEF+7feEtgXhSCblLdQ/8R1/xHYUTEkEC0cn+MNiMhZKRTFTsBGl4fH0vG7GlEFI5FvfaBTqp7nvX7wj4ZtjpJ/xf1ENyFOOFvQRz5TSy09GLHqo/Z4QW6kAJSHKqUrc04CNuoMpGW/9v4jTscK9KvzxEjy+0RWeRPaQE8CSQdCC7evt4TmEALwVDg7wdqu2ptGz29DY6k1dmvQ/l+PSFJ6QNwOCrEWegCTYHMsr1iJ9syc6SyU2w1INWpQsHsdTaASFurEougEEgi4zcf3eC7SCSUAFZdQAFBQgRVSsAxLspOHRwThB5jDXlxjXH0QWzLOM1AASW0dhTlQUiS9pOEAuFgkcas7jpBJaAl1ElgSWLWqHZr8YVnLooklywJaz39PSKnYF2JZAIoreNe0SMSFpAti4uR94kLKboUWkYyGNux5xaYGAtUM9gYzNo+hZ65xZIHNNL195wAQApNS5Ve1CXJrneIlVxVg4/wDT1frAlOpXDVrD28H2ktqQ7E61vrE0CBGGtCHsa1v8vu8FVKowS9XfL+IGA4zNeVwB3/MHSS9KJZiBz9bxlQzJlEClSS4/FTz8oPISCQ5CRZhrYdLd4ohWEAVJ10OUHlEJIL2q3G32iLTF2YbxrnSHvC537O0SZuSJiX5Ox8iIRly8OOjm6ej4mPVoemSwtB/5JccNfsY0wurtpi7ukuHEVUI858C+NfvbOhKj/uISAoZ0o/lHpTHry7m0WaLTBCyrw6sQutEFNRBhuXMhQJi6S0AOLSFBiARoQ47RpfEfhXZp1Vy0hX+SBh8rRtEzIv8AuQ7JfY9Ofbd+mbqCpc6gyUPuIW234I2llYSg6N2z4R0kzIoZsZXhwvwPKuR7V8OzZO8pBDBnytSto3XwN4uEulZYH5XyzAj3m07TKwkTCnCRXEzRzr4o2TZ5ctUzZ5gUkEboUCxJdtWofOM/4FwvliNvSfEPxdKkJ+cE848jtfiiNsl4tC/aOVePTZhUVEkpJp6wx4D4wZSFB707x09ZY9NOLKS9uh7N4Vh2dxdVe9IOrZTLSkNoT6mNt4AsTZcsaJBP284v8SyGSQLksPvHJni1yjzW0Kok6HE/Nz94U/aDBxqSM8o2PiEvCGyF+Df0Y1+yOsYhoegyPmI5cmOTXroKOSe7fT94TmnBhJwqooij1oG834w4wBwuxPlhd245wpPVhSQWBIAPSgLAteI6ZVSeAEnEbBzQM6qswvxrpGq2sfuOovhYF2YOaWsKmHfENoDEIHzl7F3u7vYtApaWCCSD/kL5ihHOsa49Em0FkKqHUQl2fCkVHGtuhgU1IBMvElsIdT0LbxJ4sItM3cRY/KCP/RISWzzgU9RTLSAyt4KqamjaWrFY/QV2XZUkHfCasASbZWiRTacIVVN6to+USK1b32BtoSlISQKvfWoPPvB5iS4BO7pkLmMS0FizU1vfIe7QMz7u2WXodftGfsIThyYvSuRz96QX9wsT2e+gbt5QJaq1ZxzqDbs0WmkhLNl3Bt/cTQIgAKqTmXFmPDrFtlcYsdRiBA1eoJhZCQVYQ7N2BLnoIdlMwbi+QGl4nKA4FOXLg2qLN60EZSmpLuPuT/EKzpynL2e3Cx6VMMbMlWEE4WNQ12drcbxlZrsxiutDn639PKGZG0Mnl6QsiYA7uWOducRJA5HPhlF4NMa23h3iq9nmJmINixGoP5jrXgHxBL2lDpO9mnMRxCWqhScvTIwxsm0TJKxMlkg5tp+I7OLm8eqqzbvpiihHgfhj9QUrWJO0bqj8q8jwOhj3qZgIcWjsll7jOzSikwNoMqBKhhXFEMyKLjXq2iYJgSZZKT9YIYcw7wg2Clwlt+0FKFEZB4oNtSVmW7LAfDw15R4L9Tfiv/ToMtBaYoeWv2hz2VeB+Nvi6dtCyjEyRTdN/ekeckbctgMRoXhJU4kkm5LwSWsNxjTZPQk/vyygNTeHNvIR56WuvCHJW0qQgtQmj8M4RQmsZ446tDs/6cbYSjjfkBRI+8ey25AbGqwjxP6ayCJYLdT7rHo/iKYAGKjWjN/Mc3LdbdWfqPIeMbRjoLzFN0NPzAZswpGEUOAAgNrlzYCB7VMqop+kpSAeL/esBkzCubjw4UgOXzdRej2/HGODLJz2sUIChUJYk/S9AR5N1hASndQTdkJCzzVfQMzw2FnCwAwFQSbPukkZa9hpANomD/cIFEhgaNiJYEZDLoTCiSU9LDhQUqQB+ABXhAZVSo8SXGZw4gDxr5GGgkABayCFAggGjtQuePvRSZJTgU5/6ml8IG82lfbxtj2S6JYVLUQ6sKAgE30Jt2GkAmMlDOCUhgzFjl9+8EkzMEsJKiCCbMxCHsWqx1+8DCMUxSASUJGAE0JSbE0qKesXoE54AIdzQXvUP94kPSdsIKgZUtRBZykGwAAfg0SL2FRN3nYO1etO0D/cYijkGt+hiyga2KtR5P2i0th66HMfgxl0Fw4BOb6ch1/mKTZnytewdm1zzis6Y5LktdhmRw7QVIJ3i2Ei/I5Vzq5ifXYEIq+IOWy41pDEhOFJatqPdz/ELVJLAAs79KCCIOJiKgCvO9D3iKB0zhepAo2p0Lw1NUQHJGbN9vSElMrMs5GtXZ/WLB1KeyR63AHM+sRZ9g1MWkJALkilWZrc3qO0UlzG/wCtefaFpqnLCpNQeXv0huWgftA0xD+MuH3g9RUooyPCnKG5SqU/r+IS2Oa7ubVEOypeac7jI6xpK1lB2rY0zBSihaNt8N/GU/ZiJazjQKMbjkY1xZ6FucCmygbhuP4Ma4clxN2vwfxaXtCApJZ8ofUiPCfAk5LAPWPfR345eU2zs1SykwFd4ZXeKqRDIjNQl3YPZ8+8cb/WfYf9yXMSk1BClZcOt47LtCY1e17IJgKVJCgciKQ5dB8vgVhvZ8IvWO7L/TDZZhKikpf/ABt2jU+Ofp3s2zoMxRNLDXnFyweLkk+bjLsw0EbLwXwczFAqLJh7/wCMSC7Z24Q6Z2FOBINxX+rxhl+RP6TkketleLpkIEuUwoCVcPzlCO1bUolZJoSGN2encORGiIKiL0q3Ghh+btACcOdyeJb8xwcvJaMstrKmJb9sguWJUTnYH/qC8KmfvLukgDEBUMLjk4oBrFp015j3pc2obHmIpK2kGaoreksoBa6iCpBV/wDV+MY49s2NlkqIUhLgmhe7s1BxYnK3cJmpO6A6Rhx/8gKmj1JaCy5YQtJxFwwU5sWFP+os8JyUJGI5VASSakl0/wBuzgRcCTJQKUYhuoW1qYWd73GJ248IWnbU6lbtDupSOPzNoC5g0ytSwxOMJcXGEqAJpX0gCEPMxrYYRb/JnLnJ8mjSfsLIOLCCQQKJNSXKiDkzskP3jJUy5q1U3TX/ANgAgDtzPCAypqv20rQMIBKkg1G7ZLdT3iu1h94kEnCtgbAkOC3Q8zFz2F9rKQs4VCrEukkuQCauOUSAGQslRwE1bL6d1rcIxD6+Qug2Y0FSW4v2pGZks4iCSRWMs7ObUDPf0zgK0EkMaC7++UZwMIlkrANa0az+xDM9TMaU0zrp7sYFLIBS7vfjxiLm1AADO41u4fjD90DIm2P0kPUWagrpWDSlkhk2yLHnXjW/GALKUpw0t6M47QZUxkpSA2jaEVcdu8Z2fQWUFBOEGprXmIMqYlKinEwvW/F4FIWE7xck3HVg3utYrt0oXsAQXzLXHL8RHjv2DMmY43iwAfDmHarecRE+js9Gd9fy0Cl1AJoLGmrfaGUbimVetjRlCn37wsjYQWtcHrD8mYRiybhQsY1CUutRSd3IamDImGieDk6cYLuHK2cxeIVFMjA8ZqxdtfzCv77mn4NLHjFkqcsKwt1Xkf2DxFUpQUAQeEe/8E+OZamTNdJ1uI5ktVaH3cecZCjmHPSNePnyx9De3c5XiMpYdMxJHMRcbSDZQPURw0bNn7uzXoY2Ww+JzZJ3KaH3eOqflz5g066tWrQt+8HoI8Rs3xnPUQnCg1Z6x7nZsYQFrYEhyI3x5Jl6Iv4h4z+ylyCVZIFz9h1jmPxH45P2iZ/uslvlQLD/APR4x6v4y+K0JQZaE4lg1JsluOsc4VtjqxPd3I4Rh+RnrqH6ZnLpTrrxEDQnECGDC1na543zigLqwgs28/Q+b/eCGc5wsQ2eT2brpwji8tek2mZSEpSpqkmoypSnke8EmIKmJo9KceNyRTtC0piXAbsTSlRd8niyxiLhRwjK1QKdPxEW/tK+yziSVNUAsGcHI1hJSi6lAjeo/AMW4esFVPOEiwF9TVnbS/aBrGIUs9Xzc8OHpFYhSeoFiEkljjDhy1TbKn4i09KnAJrYVoQpLjuGHB4ptK0pl4AwW7jNwkn7NzhWar5VJskvm1KgV7RtIBPEDiNLKWSAWBuwL68OEG2qUMQSFFRVgccWws7db5wGeXwTgBexNABka3qRGNrciiiwLJyzYZ5V7RUgBYJwo3v2gcCw4cA3bkzvwgbEqLjdwgBmDvZzqWfmDBNvllKilKsTKJNRifEQxyoSajhrACFBW+CCGJqzsQAK2Id3iwe8L2hkkEgkK+pSgagHJ9YzCM6SpRcYE2BClJSXAA1rziQeEvYZnTEggAmtz/ESSl3GIUs4ucg7Ut55RiWAFbwDEuc2bh2pGFkBTg6uOo+z+cSBJtxiG7St66eUUWC7igd/4b3aLs+6k0OfaJTElxQCvP8AFzC9AKRL+Yno5yyp94aLggkMoeWUB/dBZIYbzG7Uc9MhBJ5cpF716ZwrsCJmuSVVb6nOQ9IxtK3xAgAECo4Ze9IGqYwNgrJrD3XtAJRdws01GWQ+0KT5DYyZoBAu9W1pQwdbrOEBhVzofYjVS2BAxOMzDkrayxY04e+ERlj9A8lhQkClgM8mheYRhuaPXX20XTs31OQHpmeJbWGDIS6QMqvfFZOelaRn6BcKZiWb826FvKCSl4cgXby/uM7XhDWYlmPAuBxzgq0pING4a/xSFfRpLkuQ4tvZZVaCEGgLMXa5Iqc+frApLXq47ObdmMMJLhyCGDAPnW0TQxNKWTe9eLfaDoINXplTVx2pAVgKCQPpPIn6iXPKLEkrULAgKSzM7Gn8cYR7G2acEFKgHwsTW7GrHl6R7rb/AI6lGSSlwoD5VJN8o8FOIf8A4dhWgHn5QvOIcWzd9CL9D5Extx/kZ4zUGwfFtsMx1KuTiYC5NT9hCxyfgbU5GLbTJBFyNGqNQ+Y5wYoAw1DAMpqgvUH3rCuVvdLYUgYQorDEB0gZcH5kweTQJHBzq+bfeLykAYMwUil8nAOoqIspICxu1JYF3ry1MTeyLmzkJoxv+MzFZ6XLE3ItbXzi0wErAYACp5tpAZs75lkG9iKBLH0gkCLmMCPpSTbKtnvC8uYyQOfT8xeekjEWfUVzN9KNC0ws2rG/Gsa4wM7WQFUIUXZwOTkdSIFMmbpAJoO+Q98oHtE9ICb0+YUzHoYk1mSnCQ4FdWL+mGkbePoKyqpZRqCG4OQSeN4d23balADkMz11xDgCSo8MXGNWldCCKix6++0GmbSCwqQbvyAB96RWgdQgGeqYoHAXdP8AxSBV8w+V6QvNmmYoGZ9IwgDQ1SaBindEVk7YUJOLIFw7UIFB1r0hzZ9nUaEpfBgOtQ6U8yQ3B+MGw1+1bJjUThJahqMokNSNmSrEVqAViLgmJD/iSddgESnQFWqw4kel4JJLLIcAatzFhEiRH2ApcwpUWarjv/UZSsm7Gjd694kSAAy5bXvW3/FnPOsM7XMDgpNGvrnXlEiQ77Aa/lGhv5wKVKcGtD7+0SJCt1OgtsyQEmodyKjW3pDUtRSUiiQpLluId+xHnEiQZhsaSwprgPUn/wBW4wSVKYHCynDEl6Mavrl2ESJHPf8AzsCTEKDYmYGgbVJ/EQh1Sw9AHfOtvNqcYxEiTWTMowFASmlHzr2MFmMoM5BagyD2tEiRGXVC09QBIrdhzZi/l5wPZlti/wAvQBs4kSFZ7DGK4UGPPW3qO0ZSHBVTEz4mtVm5XiRIfxsKCYp3ADBydWufWLle4/8AkM/Kg5CJEhEX2icBT/0GDFsq9jWIpe8LE/MCXzu7aRmJGvjJ/sAImAh60rzLMRA5anuN3jwJcNXWJEitBQ1IUTwVwrT1hfaJjAalw9NGP2iRI1xnYJTEf5U3QX7gdCWgigdwGxAKa5F/Nx5RIkazuAJaWWXu+H32MYmrcgJLqqBRqF8+sYiQwYSoOkAOCLeRrD+3bWJpwJSxCQ9t/O9GpEiROtUFh4djAViFeY9IkSJB5Un/2Q=="/>
          <p:cNvSpPr>
            <a:spLocks noChangeAspect="1" noChangeArrowheads="1"/>
          </p:cNvSpPr>
          <p:nvPr/>
        </p:nvSpPr>
        <p:spPr bwMode="auto">
          <a:xfrm>
            <a:off x="899592" y="980723"/>
            <a:ext cx="4032448" cy="4032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636" y="1268760"/>
            <a:ext cx="4681118" cy="310378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644008" y="60441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urgenza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084168" y="321297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Decreto-legge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79912" y="486916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intasamento del Parlamento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-54818" y="2204864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</a:t>
            </a:r>
            <a:r>
              <a:rPr lang="it-IT" dirty="0" smtClean="0"/>
              <a:t>allentamento procedure legislative ordinarie</a:t>
            </a:r>
            <a:endParaRPr lang="it-IT" dirty="0"/>
          </a:p>
        </p:txBody>
      </p:sp>
      <p:sp>
        <p:nvSpPr>
          <p:cNvPr id="10" name="Arco 9"/>
          <p:cNvSpPr/>
          <p:nvPr/>
        </p:nvSpPr>
        <p:spPr>
          <a:xfrm>
            <a:off x="6228184" y="1124744"/>
            <a:ext cx="756084" cy="309634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Arco 10"/>
          <p:cNvSpPr/>
          <p:nvPr/>
        </p:nvSpPr>
        <p:spPr>
          <a:xfrm rot="4521634">
            <a:off x="5546615" y="3276253"/>
            <a:ext cx="1224136" cy="187220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Arco 11"/>
          <p:cNvSpPr/>
          <p:nvPr/>
        </p:nvSpPr>
        <p:spPr>
          <a:xfrm rot="11763247">
            <a:off x="410570" y="3891539"/>
            <a:ext cx="5723395" cy="143216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Arco 12"/>
          <p:cNvSpPr/>
          <p:nvPr/>
        </p:nvSpPr>
        <p:spPr>
          <a:xfrm rot="19163054">
            <a:off x="-843276" y="721975"/>
            <a:ext cx="6352025" cy="4118520"/>
          </a:xfrm>
          <a:prstGeom prst="arc">
            <a:avLst>
              <a:gd name="adj1" fmla="val 16200000"/>
              <a:gd name="adj2" fmla="val 2125048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185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Reiterazione </a:t>
            </a:r>
            <a:r>
              <a:rPr lang="it-IT" smtClean="0">
                <a:solidFill>
                  <a:srgbClr val="FF0000"/>
                </a:solidFill>
              </a:rPr>
              <a:t>del d-l: </a:t>
            </a:r>
            <a:r>
              <a:rPr lang="it-IT" dirty="0" smtClean="0">
                <a:solidFill>
                  <a:srgbClr val="FF0000"/>
                </a:solidFill>
              </a:rPr>
              <a:t>sent. 360/1996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7992888" cy="5472608"/>
          </a:xfrm>
        </p:spPr>
        <p:txBody>
          <a:bodyPr>
            <a:noAutofit/>
          </a:bodyPr>
          <a:lstStyle/>
          <a:p>
            <a:pPr algn="l"/>
            <a:r>
              <a:rPr lang="it-IT" sz="1600" dirty="0">
                <a:solidFill>
                  <a:schemeClr val="tx1"/>
                </a:solidFill>
              </a:rPr>
              <a:t>Ora, il decreto-legge iterato o reiterato - per il fatto di riprodurre (nel suo complesso o in singole disposizioni) il contenuto di un decreto-legge non convertito, senza introdurre variazioni sostanziali - lede la previsione costituzionale sotto più profili: </a:t>
            </a:r>
            <a:r>
              <a:rPr lang="it-IT" sz="1600" dirty="0" smtClean="0">
                <a:solidFill>
                  <a:schemeClr val="tx1"/>
                </a:solidFill>
              </a:rPr>
              <a:t>perché</a:t>
            </a:r>
            <a:r>
              <a:rPr lang="it-IT" sz="1600" dirty="0">
                <a:solidFill>
                  <a:schemeClr val="tx1"/>
                </a:solidFill>
              </a:rPr>
              <a:t> altera la natura provvisoria della decretazione d'urgenza procrastinando, di fatto, il termine invalicabile previsto dalla Costituzione per la conversione in legge</a:t>
            </a:r>
            <a:r>
              <a:rPr lang="it-IT" sz="1600" dirty="0" smtClean="0">
                <a:solidFill>
                  <a:schemeClr val="tx1"/>
                </a:solidFill>
              </a:rPr>
              <a:t>; perché</a:t>
            </a:r>
            <a:r>
              <a:rPr lang="it-IT" sz="1600" dirty="0">
                <a:solidFill>
                  <a:schemeClr val="tx1"/>
                </a:solidFill>
              </a:rPr>
              <a:t> toglie valore al carattere "straordinario" dei requisiti della necessità e dell'urgenza, dal momento che la reiterazione viene a stabilizzare e a prolungare nel tempo il richiamo ai motivi già posti a fondamento del primo decreto; </a:t>
            </a:r>
            <a:r>
              <a:rPr lang="it-IT" sz="1600" dirty="0" smtClean="0">
                <a:solidFill>
                  <a:schemeClr val="tx1"/>
                </a:solidFill>
              </a:rPr>
              <a:t>perché</a:t>
            </a:r>
            <a:r>
              <a:rPr lang="it-IT" sz="1600" dirty="0">
                <a:solidFill>
                  <a:schemeClr val="tx1"/>
                </a:solidFill>
              </a:rPr>
              <a:t> attenua la sanzione della perdita retroattiva di efficacia del decreto non convertito, venendo il ricorso ripetuto alla reiterazione a suscitare nell'ordinamento un'aspettativa circa la possibilità di consolidare gli effetti determinati dalla decretazione d'urgenza mediante la sanatoria finale della disciplina reiterata.</a:t>
            </a:r>
          </a:p>
          <a:p>
            <a:pPr algn="l"/>
            <a:r>
              <a:rPr lang="it-IT" sz="1600" dirty="0">
                <a:solidFill>
                  <a:schemeClr val="tx1"/>
                </a:solidFill>
              </a:rPr>
              <a:t>Su di un piano più generale, la prassi della reiterazione, tanto più se diffusa e prolungata nel tempo - come e' accaduto nella esperienza più recente - viene, di conseguenza, a incidere negli equilibri istituzionali (v. </a:t>
            </a:r>
            <a:r>
              <a:rPr lang="it-IT" sz="1600" u="sng" dirty="0">
                <a:solidFill>
                  <a:schemeClr val="tx1"/>
                </a:solidFill>
                <a:hlinkClick r:id="rId2"/>
              </a:rPr>
              <a:t>sentenza n. 302 del 1988</a:t>
            </a:r>
            <a:r>
              <a:rPr lang="it-IT" sz="1600" dirty="0">
                <a:solidFill>
                  <a:schemeClr val="tx1"/>
                </a:solidFill>
              </a:rPr>
              <a:t>), alterando i caratteri della stessa forma di governo e l'attribuzione della funzione legislativa ordinaria al Parlamento (art. 70 della Costituzione).</a:t>
            </a:r>
          </a:p>
          <a:p>
            <a:pPr algn="l"/>
            <a:r>
              <a:rPr lang="it-IT" sz="1600" dirty="0">
                <a:solidFill>
                  <a:schemeClr val="tx1"/>
                </a:solidFill>
              </a:rPr>
              <a:t>Non solo. Questa prassi, se diffusa e prolungata, finisce per intaccare anche la certezza del diritto nei rapporti tra i diversi soggetti, per l'impossibilità di prevedere sia la durata nel tempo delle norme reiterate che l'esito finale del processo di conversione: con conseguenze ancora più gravi quando il decreto reiterato venga a incidere nella sfera dei diritti fondamentali o - come nella specie - nella materia penale o sia, comunque, tale da produrre effetti non più reversibili nel caso di una mancata conversione finale (v. </a:t>
            </a:r>
            <a:r>
              <a:rPr lang="it-IT" sz="1600" u="sng" dirty="0">
                <a:solidFill>
                  <a:schemeClr val="tx1"/>
                </a:solidFill>
                <a:hlinkClick r:id="rId3"/>
              </a:rPr>
              <a:t>sentenza n. 161 del 1995</a:t>
            </a:r>
            <a:r>
              <a:rPr lang="it-IT" sz="1600" dirty="0">
                <a:solidFill>
                  <a:schemeClr val="tx1"/>
                </a:solidFill>
              </a:rPr>
              <a:t>;</a:t>
            </a:r>
            <a:r>
              <a:rPr lang="it-IT" sz="1600" u="sng" dirty="0">
                <a:solidFill>
                  <a:schemeClr val="tx1"/>
                </a:solidFill>
                <a:hlinkClick r:id="rId4"/>
              </a:rPr>
              <a:t>ordinanza n. 197 del 1996</a:t>
            </a:r>
            <a:r>
              <a:rPr lang="it-IT" sz="1600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366924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305</Words>
  <Application>Microsoft Office PowerPoint</Application>
  <PresentationFormat>Presentazione su schermo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Decreto - legge</vt:lpstr>
      <vt:lpstr>Decreto - legge</vt:lpstr>
      <vt:lpstr>Presentazione standard di PowerPoint</vt:lpstr>
      <vt:lpstr>Reiterazione del d-l: sent. 360/1996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Decreto - legge</dc:title>
  <dc:creator>rb</dc:creator>
  <cp:lastModifiedBy>roberto bin</cp:lastModifiedBy>
  <cp:revision>12</cp:revision>
  <dcterms:created xsi:type="dcterms:W3CDTF">2012-10-23T16:26:24Z</dcterms:created>
  <dcterms:modified xsi:type="dcterms:W3CDTF">2017-10-25T11:59:40Z</dcterms:modified>
</cp:coreProperties>
</file>